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15"/>
  </p:notesMasterIdLst>
  <p:sldIdLst>
    <p:sldId id="266" r:id="rId5"/>
    <p:sldId id="267" r:id="rId6"/>
    <p:sldId id="268" r:id="rId7"/>
    <p:sldId id="269" r:id="rId8"/>
    <p:sldId id="270" r:id="rId9"/>
    <p:sldId id="271" r:id="rId10"/>
    <p:sldId id="272" r:id="rId11"/>
    <p:sldId id="273" r:id="rId12"/>
    <p:sldId id="275" r:id="rId13"/>
    <p:sldId id="274"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25" autoAdjust="0"/>
    <p:restoredTop sz="94660"/>
  </p:normalViewPr>
  <p:slideViewPr>
    <p:cSldViewPr snapToGrid="0">
      <p:cViewPr>
        <p:scale>
          <a:sx n="75" d="100"/>
          <a:sy n="75" d="100"/>
        </p:scale>
        <p:origin x="1776" y="1308"/>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4/20/2024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4/20/2024</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4/20/2024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4/20/2024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4/20/2024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4/20/2024</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4/20/2024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4/20/2024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4/20/2024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4/20/2024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4/20/2024</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4/20/2024</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4/20/2024</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hyperlink" Target="https://www.tinkercad.com/things/c6bWcrina5L-grand-vihelmo-allis/editel?sharecode=jSi8zAMUuiHlB8BF3pLHoX6yxbWom2lkUp5uetJkFcA"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56C94072-1B34-48FB-9A9C-5A9A0FFC8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20" y="10"/>
            <a:ext cx="12191980" cy="6857990"/>
          </a:xfrm>
          <a:prstGeom prst="rect">
            <a:avLst/>
          </a:prstGeom>
        </p:spPr>
      </p:pic>
      <p:sp>
        <p:nvSpPr>
          <p:cNvPr id="52" name="Freeform: Shape 51">
            <a:extLst>
              <a:ext uri="{FF2B5EF4-FFF2-40B4-BE49-F238E27FC236}">
                <a16:creationId xmlns:a16="http://schemas.microsoft.com/office/drawing/2014/main" id="{A5019358-4900-4555-99FF-EF6AE90B8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sp>
      <p:sp>
        <p:nvSpPr>
          <p:cNvPr id="50" name="Rectangle 49">
            <a:extLst>
              <a:ext uri="{FF2B5EF4-FFF2-40B4-BE49-F238E27FC236}">
                <a16:creationId xmlns:a16="http://schemas.microsoft.com/office/drawing/2014/main" id="{1D5941F3-0256-4E90-BBBC-5A6EDEB8E0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6298010" y="4333009"/>
            <a:ext cx="5268177" cy="1086237"/>
          </a:xfrm>
        </p:spPr>
        <p:txBody>
          <a:bodyPr>
            <a:noAutofit/>
          </a:bodyPr>
          <a:lstStyle/>
          <a:p>
            <a:pPr algn="l"/>
            <a:r>
              <a:rPr lang="bg-BG" sz="2000" dirty="0">
                <a:solidFill>
                  <a:schemeClr val="bg1"/>
                </a:solidFill>
              </a:rPr>
              <a:t>Система за Пожарна безопастност</a:t>
            </a:r>
            <a:endParaRPr lang="en-US" sz="2000" dirty="0">
              <a:solidFill>
                <a:schemeClr val="bg1"/>
              </a:solidFill>
            </a:endParaRPr>
          </a:p>
        </p:txBody>
      </p:sp>
      <p:sp>
        <p:nvSpPr>
          <p:cNvPr id="3" name="Subtitle 2">
            <a:extLst>
              <a:ext uri="{FF2B5EF4-FFF2-40B4-BE49-F238E27FC236}">
                <a16:creationId xmlns:a16="http://schemas.microsoft.com/office/drawing/2014/main" id="{36A0527F-C5FD-4E9B-9F21-5D1FBA31314B}"/>
              </a:ext>
            </a:extLst>
          </p:cNvPr>
          <p:cNvSpPr>
            <a:spLocks noGrp="1"/>
          </p:cNvSpPr>
          <p:nvPr>
            <p:ph type="subTitle" idx="1"/>
          </p:nvPr>
        </p:nvSpPr>
        <p:spPr>
          <a:xfrm>
            <a:off x="6298010" y="5419246"/>
            <a:ext cx="5268177" cy="531866"/>
          </a:xfrm>
        </p:spPr>
        <p:txBody>
          <a:bodyPr>
            <a:normAutofit/>
          </a:bodyPr>
          <a:lstStyle/>
          <a:p>
            <a:pPr algn="l">
              <a:spcAft>
                <a:spcPts val="600"/>
              </a:spcAft>
            </a:pPr>
            <a:r>
              <a:rPr lang="bg-BG" sz="1800" dirty="0">
                <a:solidFill>
                  <a:srgbClr val="FFFFFF"/>
                </a:solidFill>
              </a:rPr>
              <a:t>Изготвила: Ана Бонева</a:t>
            </a:r>
            <a:endParaRPr lang="en-US" sz="1800" dirty="0">
              <a:solidFill>
                <a:srgbClr val="FFFFFF"/>
              </a:solidFill>
            </a:endParaRPr>
          </a:p>
        </p:txBody>
      </p:sp>
    </p:spTree>
    <p:extLst>
      <p:ext uri="{BB962C8B-B14F-4D97-AF65-F5344CB8AC3E}">
        <p14:creationId xmlns:p14="http://schemas.microsoft.com/office/powerpoint/2010/main" val="7455761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56A9F-CA8F-4C0A-B4ED-F28F60F7626A}"/>
              </a:ext>
            </a:extLst>
          </p:cNvPr>
          <p:cNvSpPr>
            <a:spLocks noGrp="1"/>
          </p:cNvSpPr>
          <p:nvPr>
            <p:ph type="title"/>
          </p:nvPr>
        </p:nvSpPr>
        <p:spPr/>
        <p:txBody>
          <a:bodyPr/>
          <a:lstStyle/>
          <a:p>
            <a:r>
              <a:rPr lang="ru-RU" dirty="0"/>
              <a:t>Заключение</a:t>
            </a:r>
            <a:endParaRPr lang="bg-BG" dirty="0"/>
          </a:p>
        </p:txBody>
      </p:sp>
      <p:sp>
        <p:nvSpPr>
          <p:cNvPr id="3" name="Content Placeholder 2">
            <a:extLst>
              <a:ext uri="{FF2B5EF4-FFF2-40B4-BE49-F238E27FC236}">
                <a16:creationId xmlns:a16="http://schemas.microsoft.com/office/drawing/2014/main" id="{EA57AEDC-9D61-4049-987B-B90E64AC9BE2}"/>
              </a:ext>
            </a:extLst>
          </p:cNvPr>
          <p:cNvSpPr>
            <a:spLocks noGrp="1"/>
          </p:cNvSpPr>
          <p:nvPr>
            <p:ph idx="1"/>
          </p:nvPr>
        </p:nvSpPr>
        <p:spPr/>
        <p:txBody>
          <a:bodyPr/>
          <a:lstStyle/>
          <a:p>
            <a:pPr marL="0" indent="0">
              <a:buNone/>
            </a:pPr>
            <a:r>
              <a:rPr lang="bg-BG" dirty="0"/>
              <a:t>С</a:t>
            </a:r>
            <a:r>
              <a:rPr lang="ru-RU" dirty="0"/>
              <a:t>истемата Противопожарната система за  безопасност е надежден и иновативен инструмент за предотвратяване на пожари, защита на имуществото и спасяване на животи. Със своите детектори, автоматични системи и планове за евакуация, "FireGuard" осигурява бърза и ефективна реакция в случай на пожар, предоставяйки на клиентите си мир на ума и спокойствие за тяхната безопасност.</a:t>
            </a:r>
            <a:endParaRPr lang="bg-BG" dirty="0"/>
          </a:p>
        </p:txBody>
      </p:sp>
    </p:spTree>
    <p:extLst>
      <p:ext uri="{BB962C8B-B14F-4D97-AF65-F5344CB8AC3E}">
        <p14:creationId xmlns:p14="http://schemas.microsoft.com/office/powerpoint/2010/main" val="9615464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7CF141-248A-4B2D-9F2F-C11C554468D4}"/>
              </a:ext>
            </a:extLst>
          </p:cNvPr>
          <p:cNvSpPr>
            <a:spLocks noGrp="1"/>
          </p:cNvSpPr>
          <p:nvPr>
            <p:ph type="ctrTitle"/>
          </p:nvPr>
        </p:nvSpPr>
        <p:spPr>
          <a:xfrm>
            <a:off x="1915128" y="1772412"/>
            <a:ext cx="8361229" cy="2098226"/>
          </a:xfrm>
        </p:spPr>
        <p:txBody>
          <a:bodyPr/>
          <a:lstStyle/>
          <a:p>
            <a:pPr algn="l"/>
            <a:r>
              <a:rPr lang="bg-BG" sz="3600" dirty="0"/>
              <a:t>Съдържание:</a:t>
            </a:r>
            <a:br>
              <a:rPr lang="bg-BG" sz="3600" dirty="0"/>
            </a:br>
            <a:br>
              <a:rPr lang="bg-BG" dirty="0"/>
            </a:br>
            <a:endParaRPr lang="bg-BG" dirty="0"/>
          </a:p>
        </p:txBody>
      </p:sp>
      <p:sp>
        <p:nvSpPr>
          <p:cNvPr id="3" name="Subtitle 2">
            <a:extLst>
              <a:ext uri="{FF2B5EF4-FFF2-40B4-BE49-F238E27FC236}">
                <a16:creationId xmlns:a16="http://schemas.microsoft.com/office/drawing/2014/main" id="{C08BE5AB-A7A9-43C5-BECA-2AC1310EBB4B}"/>
              </a:ext>
            </a:extLst>
          </p:cNvPr>
          <p:cNvSpPr>
            <a:spLocks noGrp="1"/>
          </p:cNvSpPr>
          <p:nvPr>
            <p:ph type="subTitle" idx="1"/>
          </p:nvPr>
        </p:nvSpPr>
        <p:spPr>
          <a:xfrm>
            <a:off x="1915128" y="2460296"/>
            <a:ext cx="7466211" cy="2820684"/>
          </a:xfrm>
        </p:spPr>
        <p:txBody>
          <a:bodyPr>
            <a:normAutofit fontScale="77500" lnSpcReduction="20000"/>
          </a:bodyPr>
          <a:lstStyle/>
          <a:p>
            <a:pPr algn="l"/>
            <a:r>
              <a:rPr lang="ru-RU" dirty="0"/>
              <a:t>1. Какво представлява Противопожарната система за  безопасност</a:t>
            </a:r>
          </a:p>
          <a:p>
            <a:pPr algn="l"/>
            <a:r>
              <a:rPr lang="ru-RU" dirty="0"/>
              <a:t>2. Представяне на блокова схема.</a:t>
            </a:r>
          </a:p>
          <a:p>
            <a:pPr algn="l"/>
            <a:r>
              <a:rPr lang="ru-RU" dirty="0"/>
              <a:t>3. Представяне на електрическа схема.</a:t>
            </a:r>
          </a:p>
          <a:p>
            <a:pPr algn="l"/>
            <a:r>
              <a:rPr lang="ru-RU" dirty="0"/>
              <a:t>4. Списък със съставни части.</a:t>
            </a:r>
          </a:p>
          <a:p>
            <a:pPr algn="l"/>
            <a:r>
              <a:rPr lang="ru-RU" dirty="0"/>
              <a:t>5. Source код на температурният сензор-описания на функционалността.</a:t>
            </a:r>
          </a:p>
          <a:p>
            <a:pPr algn="l"/>
            <a:r>
              <a:rPr lang="ru-RU" dirty="0"/>
              <a:t>6. Заключение.</a:t>
            </a:r>
          </a:p>
          <a:p>
            <a:pPr algn="l"/>
            <a:br>
              <a:rPr lang="ru-RU" dirty="0"/>
            </a:br>
            <a:br>
              <a:rPr lang="ru-RU" dirty="0"/>
            </a:br>
            <a:endParaRPr lang="bg-BG" dirty="0"/>
          </a:p>
        </p:txBody>
      </p:sp>
    </p:spTree>
    <p:extLst>
      <p:ext uri="{BB962C8B-B14F-4D97-AF65-F5344CB8AC3E}">
        <p14:creationId xmlns:p14="http://schemas.microsoft.com/office/powerpoint/2010/main" val="10655114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601728-E358-4436-A9A9-464D81E952CB}"/>
              </a:ext>
            </a:extLst>
          </p:cNvPr>
          <p:cNvSpPr>
            <a:spLocks noGrp="1"/>
          </p:cNvSpPr>
          <p:nvPr>
            <p:ph type="title"/>
          </p:nvPr>
        </p:nvSpPr>
        <p:spPr/>
        <p:txBody>
          <a:bodyPr>
            <a:normAutofit fontScale="90000"/>
          </a:bodyPr>
          <a:lstStyle/>
          <a:p>
            <a:r>
              <a:rPr lang="bg-BG" dirty="0"/>
              <a:t>Какво представлява</a:t>
            </a:r>
            <a:r>
              <a:rPr lang="ru-RU" dirty="0"/>
              <a:t> противопожарната система за  безопасност</a:t>
            </a:r>
            <a:br>
              <a:rPr lang="bg-BG" dirty="0"/>
            </a:br>
            <a:br>
              <a:rPr lang="bg-BG" dirty="0"/>
            </a:br>
            <a:r>
              <a:rPr lang="ru-RU" sz="2700" dirty="0"/>
              <a:t>В съвременния свят, където безопасността е от крайно значение, нашата система за пожарна безопасност се явява като надежден страж на вашия дом, офис, индустриален обект или обществено място. Разработена с високи стандарти за качество и иновативни технологии, е създадена с единствената цел - да ви предпази от пожари и да гарантира вашата безопасност и спокойствие.Разполага със сигурни детектори за пожари, които бързо и ефективно откриват дим, топлина или газове, свързани с пожари. Системата незабавно изпраща сигнал за предупреждение, като активира аварийната аларма, което позволява на хората да реагират бързо и да се евакуират в безопасност.</a:t>
            </a:r>
            <a:br>
              <a:rPr lang="ru-RU" sz="2700" dirty="0"/>
            </a:br>
            <a:r>
              <a:rPr lang="ru-RU" sz="2700" dirty="0"/>
              <a:t>Може да намерите симулация на тази система: </a:t>
            </a:r>
            <a:r>
              <a:rPr lang="ru-RU" sz="2700" dirty="0">
                <a:hlinkClick r:id="rId2"/>
              </a:rPr>
              <a:t>Тук</a:t>
            </a:r>
            <a:br>
              <a:rPr lang="ru-RU" sz="7300" dirty="0"/>
            </a:br>
            <a:br>
              <a:rPr lang="ru-RU" dirty="0"/>
            </a:br>
            <a:br>
              <a:rPr lang="ru-RU" dirty="0"/>
            </a:br>
            <a:endParaRPr lang="bg-BG" dirty="0"/>
          </a:p>
        </p:txBody>
      </p:sp>
    </p:spTree>
    <p:extLst>
      <p:ext uri="{BB962C8B-B14F-4D97-AF65-F5344CB8AC3E}">
        <p14:creationId xmlns:p14="http://schemas.microsoft.com/office/powerpoint/2010/main" val="5857922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1F3AC9-F5C8-4598-82E5-099C6E3EE529}"/>
              </a:ext>
            </a:extLst>
          </p:cNvPr>
          <p:cNvSpPr>
            <a:spLocks noGrp="1"/>
          </p:cNvSpPr>
          <p:nvPr>
            <p:ph type="title"/>
          </p:nvPr>
        </p:nvSpPr>
        <p:spPr>
          <a:xfrm>
            <a:off x="1295400" y="733926"/>
            <a:ext cx="9601200" cy="1485900"/>
          </a:xfrm>
        </p:spPr>
        <p:txBody>
          <a:bodyPr/>
          <a:lstStyle/>
          <a:p>
            <a:r>
              <a:rPr lang="ru-RU" dirty="0"/>
              <a:t> Представяне на блокова схема</a:t>
            </a:r>
            <a:endParaRPr lang="bg-BG" dirty="0"/>
          </a:p>
        </p:txBody>
      </p:sp>
      <p:pic>
        <p:nvPicPr>
          <p:cNvPr id="6" name="Content Placeholder 5">
            <a:extLst>
              <a:ext uri="{FF2B5EF4-FFF2-40B4-BE49-F238E27FC236}">
                <a16:creationId xmlns:a16="http://schemas.microsoft.com/office/drawing/2014/main" id="{3A0BDD17-75D5-4C20-BB57-F52709112091}"/>
              </a:ext>
            </a:extLst>
          </p:cNvPr>
          <p:cNvPicPr>
            <a:picLocks noGrp="1" noChangeAspect="1"/>
          </p:cNvPicPr>
          <p:nvPr>
            <p:ph idx="1"/>
          </p:nvPr>
        </p:nvPicPr>
        <p:blipFill>
          <a:blip r:embed="rId2"/>
          <a:stretch>
            <a:fillRect/>
          </a:stretch>
        </p:blipFill>
        <p:spPr>
          <a:xfrm>
            <a:off x="1652670" y="1680076"/>
            <a:ext cx="7605629" cy="4790286"/>
          </a:xfrm>
        </p:spPr>
      </p:pic>
    </p:spTree>
    <p:extLst>
      <p:ext uri="{BB962C8B-B14F-4D97-AF65-F5344CB8AC3E}">
        <p14:creationId xmlns:p14="http://schemas.microsoft.com/office/powerpoint/2010/main" val="34530838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129244-C0B7-43D4-A8FB-4E7FDC480E3A}"/>
              </a:ext>
            </a:extLst>
          </p:cNvPr>
          <p:cNvSpPr>
            <a:spLocks noGrp="1"/>
          </p:cNvSpPr>
          <p:nvPr>
            <p:ph type="title"/>
          </p:nvPr>
        </p:nvSpPr>
        <p:spPr/>
        <p:txBody>
          <a:bodyPr/>
          <a:lstStyle/>
          <a:p>
            <a:r>
              <a:rPr lang="ru-RU" dirty="0"/>
              <a:t>Представяне на електрическа схема.</a:t>
            </a:r>
            <a:br>
              <a:rPr lang="ru-RU" dirty="0"/>
            </a:br>
            <a:endParaRPr lang="bg-BG" dirty="0"/>
          </a:p>
        </p:txBody>
      </p:sp>
      <p:pic>
        <p:nvPicPr>
          <p:cNvPr id="2050" name="Picture 2" descr="https://lh7-us.googleusercontent.com/MsDaySVOjneuDUvDZPFO7AU2SIQsYoPXNxIBTa36IALALIIukYsMEF240HwMClI4M4-8KFkRHM_RZjM3Y3OdO6doeJZHdn50843qKpVwMSa-ST7rxA6iyRZ_ZtlV5DhW_ekPUj1qiHTF">
            <a:extLst>
              <a:ext uri="{FF2B5EF4-FFF2-40B4-BE49-F238E27FC236}">
                <a16:creationId xmlns:a16="http://schemas.microsoft.com/office/drawing/2014/main" id="{6A92155B-CEA4-4902-A567-68E70C79A6F8}"/>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616459" y="1545286"/>
            <a:ext cx="7495457" cy="53127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052556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F04D32-9FAB-48F1-9ACE-1F70D6E80C83}"/>
              </a:ext>
            </a:extLst>
          </p:cNvPr>
          <p:cNvSpPr>
            <a:spLocks noGrp="1"/>
          </p:cNvSpPr>
          <p:nvPr>
            <p:ph type="title"/>
          </p:nvPr>
        </p:nvSpPr>
        <p:spPr/>
        <p:txBody>
          <a:bodyPr/>
          <a:lstStyle/>
          <a:p>
            <a:r>
              <a:rPr lang="bg-BG" dirty="0"/>
              <a:t>Списък със съставни части</a:t>
            </a:r>
          </a:p>
        </p:txBody>
      </p:sp>
      <p:pic>
        <p:nvPicPr>
          <p:cNvPr id="3074" name="Picture 2" descr="https://lh7-us.googleusercontent.com/XiXriHxAVebhfFeNkq9BIDwrc755aBnh7F40NYuFjYTkiEfX2hjhZtxhG4F_dNxSPjLPQZdVSJ418oFuYn9ryVM6mOc1sHqA8JQ3pIArSG3EUfd04GeEVxYnPnD23KSKn3CDTtIjG3C5">
            <a:extLst>
              <a:ext uri="{FF2B5EF4-FFF2-40B4-BE49-F238E27FC236}">
                <a16:creationId xmlns:a16="http://schemas.microsoft.com/office/drawing/2014/main" id="{DF680CB6-8E8C-40A3-8236-B7BB1CC0DE8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3277" y="1849569"/>
            <a:ext cx="9474618" cy="48391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795964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931F98-CA0A-4289-ADF9-89C5BBA53ED2}"/>
              </a:ext>
            </a:extLst>
          </p:cNvPr>
          <p:cNvSpPr>
            <a:spLocks noGrp="1"/>
          </p:cNvSpPr>
          <p:nvPr>
            <p:ph type="title"/>
          </p:nvPr>
        </p:nvSpPr>
        <p:spPr/>
        <p:txBody>
          <a:bodyPr>
            <a:normAutofit fontScale="90000"/>
          </a:bodyPr>
          <a:lstStyle/>
          <a:p>
            <a:r>
              <a:rPr lang="ru-RU" dirty="0"/>
              <a:t>Source код на Противопожарната система за  безопасност.</a:t>
            </a:r>
            <a:br>
              <a:rPr lang="ru-RU" dirty="0"/>
            </a:br>
            <a:endParaRPr lang="bg-BG" dirty="0"/>
          </a:p>
        </p:txBody>
      </p:sp>
      <p:sp>
        <p:nvSpPr>
          <p:cNvPr id="3" name="Content Placeholder 2">
            <a:extLst>
              <a:ext uri="{FF2B5EF4-FFF2-40B4-BE49-F238E27FC236}">
                <a16:creationId xmlns:a16="http://schemas.microsoft.com/office/drawing/2014/main" id="{4412326D-5C49-438E-ACCE-D2A1AD2130B9}"/>
              </a:ext>
            </a:extLst>
          </p:cNvPr>
          <p:cNvSpPr>
            <a:spLocks noGrp="1"/>
          </p:cNvSpPr>
          <p:nvPr>
            <p:ph idx="1"/>
          </p:nvPr>
        </p:nvSpPr>
        <p:spPr/>
        <p:txBody>
          <a:bodyPr/>
          <a:lstStyle/>
          <a:p>
            <a:pPr marL="0" indent="0">
              <a:buNone/>
            </a:pPr>
            <a:r>
              <a:rPr lang="en-US" dirty="0"/>
              <a:t>#include "</a:t>
            </a:r>
            <a:r>
              <a:rPr lang="en-US" dirty="0" err="1"/>
              <a:t>LiquidCrystal.h</a:t>
            </a:r>
            <a:r>
              <a:rPr lang="en-US" dirty="0"/>
              <a:t>"</a:t>
            </a:r>
          </a:p>
          <a:p>
            <a:pPr marL="0" indent="0">
              <a:buNone/>
            </a:pPr>
            <a:r>
              <a:rPr lang="en-US" dirty="0" err="1"/>
              <a:t>LiquidCrystal</a:t>
            </a:r>
            <a:r>
              <a:rPr lang="en-US" dirty="0"/>
              <a:t> </a:t>
            </a:r>
            <a:r>
              <a:rPr lang="en-US" dirty="0" err="1"/>
              <a:t>lcd</a:t>
            </a:r>
            <a:r>
              <a:rPr lang="en-US" dirty="0"/>
              <a:t> (8,7,6,5,4,3);</a:t>
            </a:r>
          </a:p>
          <a:p>
            <a:pPr marL="0" indent="0">
              <a:buNone/>
            </a:pPr>
            <a:r>
              <a:rPr lang="en-US" dirty="0"/>
              <a:t>int </a:t>
            </a:r>
            <a:r>
              <a:rPr lang="en-US" dirty="0" err="1"/>
              <a:t>sensorPin</a:t>
            </a:r>
            <a:r>
              <a:rPr lang="en-US" dirty="0"/>
              <a:t> = 0;</a:t>
            </a:r>
          </a:p>
          <a:p>
            <a:pPr marL="0" indent="0">
              <a:buNone/>
            </a:pPr>
            <a:r>
              <a:rPr lang="en-US" dirty="0"/>
              <a:t>int </a:t>
            </a:r>
            <a:r>
              <a:rPr lang="en-US" dirty="0" err="1"/>
              <a:t>gasSensor</a:t>
            </a:r>
            <a:r>
              <a:rPr lang="en-US" dirty="0"/>
              <a:t> =A1;</a:t>
            </a:r>
          </a:p>
          <a:p>
            <a:pPr marL="0" indent="0">
              <a:buNone/>
            </a:pPr>
            <a:r>
              <a:rPr lang="en-US" dirty="0"/>
              <a:t>int buzzer= 0;</a:t>
            </a:r>
            <a:endParaRPr lang="bg-BG" dirty="0"/>
          </a:p>
          <a:p>
            <a:pPr marL="0" indent="0">
              <a:buNone/>
            </a:pPr>
            <a:endParaRPr lang="bg-BG" dirty="0"/>
          </a:p>
          <a:p>
            <a:pPr marL="0" indent="0">
              <a:buNone/>
            </a:pPr>
            <a:r>
              <a:rPr lang="bg-BG" dirty="0"/>
              <a:t>Това е инициализацията на проекта като тук включваме библиотеката за дисплея и инициализация на пиновете за газ сензора, алармата и сензора за температура</a:t>
            </a:r>
          </a:p>
        </p:txBody>
      </p:sp>
    </p:spTree>
    <p:extLst>
      <p:ext uri="{BB962C8B-B14F-4D97-AF65-F5344CB8AC3E}">
        <p14:creationId xmlns:p14="http://schemas.microsoft.com/office/powerpoint/2010/main" val="19305380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DC8554D-4D29-46FF-9AB8-5F41169B874A}"/>
              </a:ext>
            </a:extLst>
          </p:cNvPr>
          <p:cNvSpPr>
            <a:spLocks noGrp="1"/>
          </p:cNvSpPr>
          <p:nvPr>
            <p:ph idx="1"/>
          </p:nvPr>
        </p:nvSpPr>
        <p:spPr>
          <a:xfrm>
            <a:off x="1114926" y="874295"/>
            <a:ext cx="4042611" cy="3581400"/>
          </a:xfrm>
        </p:spPr>
        <p:txBody>
          <a:bodyPr/>
          <a:lstStyle/>
          <a:p>
            <a:pPr marL="0" indent="0">
              <a:buNone/>
            </a:pPr>
            <a:r>
              <a:rPr lang="en-US" dirty="0"/>
              <a:t>void setup()</a:t>
            </a:r>
          </a:p>
          <a:p>
            <a:pPr marL="0" indent="0">
              <a:buNone/>
            </a:pPr>
            <a:r>
              <a:rPr lang="en-US" dirty="0"/>
              <a:t>{</a:t>
            </a:r>
          </a:p>
          <a:p>
            <a:pPr marL="0" indent="0">
              <a:buNone/>
            </a:pPr>
            <a:r>
              <a:rPr lang="en-US" dirty="0"/>
              <a:t>  </a:t>
            </a:r>
            <a:r>
              <a:rPr lang="en-US" dirty="0" err="1"/>
              <a:t>Serial.begin</a:t>
            </a:r>
            <a:r>
              <a:rPr lang="en-US" dirty="0"/>
              <a:t>(9600);</a:t>
            </a:r>
          </a:p>
          <a:p>
            <a:pPr marL="0" indent="0">
              <a:buNone/>
            </a:pPr>
            <a:r>
              <a:rPr lang="en-US" dirty="0"/>
              <a:t>  </a:t>
            </a:r>
            <a:r>
              <a:rPr lang="en-US" dirty="0" err="1"/>
              <a:t>lcd.begin</a:t>
            </a:r>
            <a:r>
              <a:rPr lang="en-US" dirty="0"/>
              <a:t>(16,2);</a:t>
            </a:r>
          </a:p>
          <a:p>
            <a:pPr marL="0" indent="0">
              <a:buNone/>
            </a:pPr>
            <a:r>
              <a:rPr lang="en-US" dirty="0"/>
              <a:t>  </a:t>
            </a:r>
            <a:r>
              <a:rPr lang="en-US" dirty="0" err="1"/>
              <a:t>pinMode</a:t>
            </a:r>
            <a:r>
              <a:rPr lang="en-US" dirty="0"/>
              <a:t>(9,OUTPUT);</a:t>
            </a:r>
          </a:p>
          <a:p>
            <a:pPr marL="0" indent="0">
              <a:buNone/>
            </a:pPr>
            <a:r>
              <a:rPr lang="en-US" dirty="0"/>
              <a:t>   </a:t>
            </a:r>
            <a:r>
              <a:rPr lang="en-US" dirty="0" err="1"/>
              <a:t>pinMode</a:t>
            </a:r>
            <a:r>
              <a:rPr lang="en-US" dirty="0"/>
              <a:t>(</a:t>
            </a:r>
            <a:r>
              <a:rPr lang="en-US" dirty="0" err="1"/>
              <a:t>gasSensor</a:t>
            </a:r>
            <a:r>
              <a:rPr lang="en-US" dirty="0"/>
              <a:t>, INPUT);</a:t>
            </a:r>
          </a:p>
          <a:p>
            <a:pPr marL="0" indent="0">
              <a:buNone/>
            </a:pPr>
            <a:r>
              <a:rPr lang="en-US" dirty="0"/>
              <a:t>   </a:t>
            </a:r>
            <a:r>
              <a:rPr lang="en-US" dirty="0" err="1"/>
              <a:t>pinMode</a:t>
            </a:r>
            <a:r>
              <a:rPr lang="en-US" dirty="0"/>
              <a:t>(buzzer, OUTPUT);</a:t>
            </a:r>
          </a:p>
          <a:p>
            <a:pPr marL="0" indent="0">
              <a:buNone/>
            </a:pPr>
            <a:r>
              <a:rPr lang="en-US" dirty="0"/>
              <a:t>}</a:t>
            </a:r>
          </a:p>
          <a:p>
            <a:pPr marL="0" indent="0">
              <a:buNone/>
            </a:pPr>
            <a:endParaRPr lang="bg-BG" dirty="0"/>
          </a:p>
        </p:txBody>
      </p:sp>
      <p:sp>
        <p:nvSpPr>
          <p:cNvPr id="4" name="TextBox 3">
            <a:extLst>
              <a:ext uri="{FF2B5EF4-FFF2-40B4-BE49-F238E27FC236}">
                <a16:creationId xmlns:a16="http://schemas.microsoft.com/office/drawing/2014/main" id="{E8ECAC0F-F96E-4464-BDA1-32CACC996BA4}"/>
              </a:ext>
            </a:extLst>
          </p:cNvPr>
          <p:cNvSpPr txBox="1"/>
          <p:nvPr/>
        </p:nvSpPr>
        <p:spPr>
          <a:xfrm>
            <a:off x="970547" y="5125452"/>
            <a:ext cx="4957011" cy="1200329"/>
          </a:xfrm>
          <a:prstGeom prst="rect">
            <a:avLst/>
          </a:prstGeom>
          <a:noFill/>
        </p:spPr>
        <p:txBody>
          <a:bodyPr wrap="square" rtlCol="0">
            <a:spAutoFit/>
          </a:bodyPr>
          <a:lstStyle/>
          <a:p>
            <a:r>
              <a:rPr lang="ru-RU" dirty="0"/>
              <a:t>Това е основният метод, в които активират и задаваме деклариране до момента сензори </a:t>
            </a:r>
          </a:p>
          <a:p>
            <a:br>
              <a:rPr lang="ru-RU" dirty="0"/>
            </a:br>
            <a:endParaRPr lang="bg-BG" dirty="0"/>
          </a:p>
        </p:txBody>
      </p:sp>
    </p:spTree>
    <p:extLst>
      <p:ext uri="{BB962C8B-B14F-4D97-AF65-F5344CB8AC3E}">
        <p14:creationId xmlns:p14="http://schemas.microsoft.com/office/powerpoint/2010/main" val="26532086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B4A66E4-5CB5-4979-9807-2739DE4A31F0}"/>
              </a:ext>
            </a:extLst>
          </p:cNvPr>
          <p:cNvSpPr>
            <a:spLocks noGrp="1"/>
          </p:cNvSpPr>
          <p:nvPr>
            <p:ph idx="1"/>
          </p:nvPr>
        </p:nvSpPr>
        <p:spPr>
          <a:xfrm>
            <a:off x="1371600" y="224589"/>
            <a:ext cx="5221705" cy="6424864"/>
          </a:xfrm>
        </p:spPr>
        <p:txBody>
          <a:bodyPr>
            <a:normAutofit fontScale="92500" lnSpcReduction="10000"/>
          </a:bodyPr>
          <a:lstStyle/>
          <a:p>
            <a:pPr marL="0" indent="0">
              <a:buNone/>
            </a:pPr>
            <a:r>
              <a:rPr lang="en-US" dirty="0"/>
              <a:t>void loop()</a:t>
            </a:r>
          </a:p>
          <a:p>
            <a:pPr marL="0" indent="0">
              <a:buNone/>
            </a:pPr>
            <a:r>
              <a:rPr lang="en-US" dirty="0"/>
              <a:t>{</a:t>
            </a:r>
          </a:p>
          <a:p>
            <a:pPr marL="0" indent="0">
              <a:buNone/>
            </a:pPr>
            <a:r>
              <a:rPr lang="en-US" dirty="0"/>
              <a:t>  int reading=</a:t>
            </a:r>
            <a:r>
              <a:rPr lang="en-US" dirty="0" err="1"/>
              <a:t>analogRead</a:t>
            </a:r>
            <a:r>
              <a:rPr lang="en-US" dirty="0"/>
              <a:t>(</a:t>
            </a:r>
            <a:r>
              <a:rPr lang="en-US" dirty="0" err="1"/>
              <a:t>sensorPin</a:t>
            </a:r>
            <a:r>
              <a:rPr lang="en-US" dirty="0"/>
              <a:t>);</a:t>
            </a:r>
          </a:p>
          <a:p>
            <a:pPr marL="0" indent="0">
              <a:buNone/>
            </a:pPr>
            <a:r>
              <a:rPr lang="en-US" dirty="0"/>
              <a:t>  float voltage=reading * 4.68;</a:t>
            </a:r>
          </a:p>
          <a:p>
            <a:pPr marL="0" indent="0">
              <a:buNone/>
            </a:pPr>
            <a:r>
              <a:rPr lang="en-US" dirty="0"/>
              <a:t>  voltage /= 1024.0;</a:t>
            </a:r>
          </a:p>
          <a:p>
            <a:pPr marL="0" indent="0">
              <a:buNone/>
            </a:pPr>
            <a:r>
              <a:rPr lang="en-US" dirty="0"/>
              <a:t>  float </a:t>
            </a:r>
            <a:r>
              <a:rPr lang="en-US" dirty="0" err="1"/>
              <a:t>temperatureC</a:t>
            </a:r>
            <a:r>
              <a:rPr lang="en-US" dirty="0"/>
              <a:t> = (voltage - 0.5) * 100;</a:t>
            </a:r>
          </a:p>
          <a:p>
            <a:pPr marL="0" indent="0">
              <a:buNone/>
            </a:pPr>
            <a:r>
              <a:rPr lang="en-US" dirty="0"/>
              <a:t>  </a:t>
            </a:r>
            <a:r>
              <a:rPr lang="en-US" dirty="0" err="1"/>
              <a:t>lcd.setCursor</a:t>
            </a:r>
            <a:r>
              <a:rPr lang="en-US" dirty="0"/>
              <a:t>(0,0);</a:t>
            </a:r>
          </a:p>
          <a:p>
            <a:pPr marL="0" indent="0">
              <a:buNone/>
            </a:pPr>
            <a:r>
              <a:rPr lang="en-US" dirty="0"/>
              <a:t>  </a:t>
            </a:r>
            <a:r>
              <a:rPr lang="en-US" dirty="0" err="1"/>
              <a:t>lcd.print</a:t>
            </a:r>
            <a:r>
              <a:rPr lang="en-US" dirty="0"/>
              <a:t>("Temperature Value");</a:t>
            </a:r>
          </a:p>
          <a:p>
            <a:pPr marL="0" indent="0">
              <a:buNone/>
            </a:pPr>
            <a:r>
              <a:rPr lang="en-US" dirty="0"/>
              <a:t>  </a:t>
            </a:r>
            <a:r>
              <a:rPr lang="en-US" dirty="0" err="1"/>
              <a:t>lcd.setCursor</a:t>
            </a:r>
            <a:r>
              <a:rPr lang="en-US" dirty="0"/>
              <a:t>(0,1);</a:t>
            </a:r>
          </a:p>
          <a:p>
            <a:pPr marL="0" indent="0">
              <a:buNone/>
            </a:pPr>
            <a:r>
              <a:rPr lang="en-US" dirty="0"/>
              <a:t>  </a:t>
            </a:r>
            <a:r>
              <a:rPr lang="en-US" dirty="0" err="1"/>
              <a:t>lcd.print</a:t>
            </a:r>
            <a:r>
              <a:rPr lang="en-US" dirty="0"/>
              <a:t>("degrees C");</a:t>
            </a:r>
          </a:p>
          <a:p>
            <a:pPr marL="0" indent="0">
              <a:buNone/>
            </a:pPr>
            <a:r>
              <a:rPr lang="en-US" dirty="0"/>
              <a:t>  </a:t>
            </a:r>
            <a:r>
              <a:rPr lang="en-US" dirty="0" err="1"/>
              <a:t>lcd.setCursor</a:t>
            </a:r>
            <a:r>
              <a:rPr lang="en-US" dirty="0"/>
              <a:t>(11,1);</a:t>
            </a:r>
          </a:p>
          <a:p>
            <a:pPr marL="0" indent="0">
              <a:buNone/>
            </a:pPr>
            <a:r>
              <a:rPr lang="en-US" dirty="0"/>
              <a:t>  </a:t>
            </a:r>
            <a:r>
              <a:rPr lang="en-US" dirty="0" err="1"/>
              <a:t>lcd.print</a:t>
            </a:r>
            <a:r>
              <a:rPr lang="en-US" dirty="0"/>
              <a:t>(</a:t>
            </a:r>
            <a:r>
              <a:rPr lang="en-US" dirty="0" err="1"/>
              <a:t>temperatureC</a:t>
            </a:r>
            <a:r>
              <a:rPr lang="en-US" dirty="0"/>
              <a:t>);</a:t>
            </a:r>
          </a:p>
          <a:p>
            <a:pPr marL="0" indent="0">
              <a:buNone/>
            </a:pPr>
            <a:r>
              <a:rPr lang="en-US" dirty="0"/>
              <a:t>  int </a:t>
            </a:r>
            <a:r>
              <a:rPr lang="en-US" dirty="0" err="1"/>
              <a:t>motorSpeed</a:t>
            </a:r>
            <a:r>
              <a:rPr lang="en-US" dirty="0"/>
              <a:t>=map(reading,0,358,0,255);</a:t>
            </a:r>
          </a:p>
          <a:p>
            <a:pPr marL="0" indent="0">
              <a:buNone/>
            </a:pPr>
            <a:r>
              <a:rPr lang="en-US" dirty="0"/>
              <a:t>  </a:t>
            </a:r>
            <a:r>
              <a:rPr lang="en-US" dirty="0" err="1"/>
              <a:t>analogWrite</a:t>
            </a:r>
            <a:r>
              <a:rPr lang="en-US" dirty="0"/>
              <a:t>(9,motorSpeed);</a:t>
            </a:r>
          </a:p>
          <a:p>
            <a:pPr marL="0" indent="0">
              <a:buNone/>
            </a:pPr>
            <a:r>
              <a:rPr lang="en-US" dirty="0"/>
              <a:t>  </a:t>
            </a:r>
          </a:p>
          <a:p>
            <a:pPr marL="0" indent="0">
              <a:buNone/>
            </a:pPr>
            <a:r>
              <a:rPr lang="en-US" dirty="0"/>
              <a:t>  delay(100);</a:t>
            </a:r>
            <a:endParaRPr lang="bg-BG" dirty="0"/>
          </a:p>
        </p:txBody>
      </p:sp>
      <p:sp>
        <p:nvSpPr>
          <p:cNvPr id="4" name="TextBox 3">
            <a:extLst>
              <a:ext uri="{FF2B5EF4-FFF2-40B4-BE49-F238E27FC236}">
                <a16:creationId xmlns:a16="http://schemas.microsoft.com/office/drawing/2014/main" id="{B0AB2B6D-9DF9-48B9-84BA-2FD8D396DE45}"/>
              </a:ext>
            </a:extLst>
          </p:cNvPr>
          <p:cNvSpPr txBox="1"/>
          <p:nvPr/>
        </p:nvSpPr>
        <p:spPr>
          <a:xfrm>
            <a:off x="6569244" y="312821"/>
            <a:ext cx="4948989" cy="3416320"/>
          </a:xfrm>
          <a:prstGeom prst="rect">
            <a:avLst/>
          </a:prstGeom>
          <a:noFill/>
        </p:spPr>
        <p:txBody>
          <a:bodyPr wrap="square" rtlCol="0">
            <a:spAutoFit/>
          </a:bodyPr>
          <a:lstStyle/>
          <a:p>
            <a:r>
              <a:rPr lang="en-US" dirty="0"/>
              <a:t>int </a:t>
            </a:r>
            <a:r>
              <a:rPr lang="en-US" dirty="0" err="1"/>
              <a:t>gas_value</a:t>
            </a:r>
            <a:r>
              <a:rPr lang="en-US" dirty="0"/>
              <a:t> = </a:t>
            </a:r>
            <a:r>
              <a:rPr lang="en-US" dirty="0" err="1"/>
              <a:t>analogRead</a:t>
            </a:r>
            <a:r>
              <a:rPr lang="en-US" dirty="0"/>
              <a:t>(</a:t>
            </a:r>
            <a:r>
              <a:rPr lang="en-US" dirty="0" err="1"/>
              <a:t>gasSensor</a:t>
            </a:r>
            <a:r>
              <a:rPr lang="en-US" dirty="0"/>
              <a:t>);</a:t>
            </a:r>
          </a:p>
          <a:p>
            <a:r>
              <a:rPr lang="en-US" dirty="0"/>
              <a:t>if(</a:t>
            </a:r>
            <a:r>
              <a:rPr lang="en-US" dirty="0" err="1"/>
              <a:t>gas_value</a:t>
            </a:r>
            <a:r>
              <a:rPr lang="en-US" dirty="0"/>
              <a:t> &gt; 400)</a:t>
            </a:r>
          </a:p>
          <a:p>
            <a:r>
              <a:rPr lang="en-US" dirty="0"/>
              <a:t>{</a:t>
            </a:r>
          </a:p>
          <a:p>
            <a:r>
              <a:rPr lang="en-US" dirty="0"/>
              <a:t>  tone(buzzer,1000,500);</a:t>
            </a:r>
          </a:p>
          <a:p>
            <a:r>
              <a:rPr lang="en-US" dirty="0"/>
              <a:t>}</a:t>
            </a:r>
          </a:p>
          <a:p>
            <a:r>
              <a:rPr lang="en-US" dirty="0"/>
              <a:t>else</a:t>
            </a:r>
          </a:p>
          <a:p>
            <a:r>
              <a:rPr lang="en-US" dirty="0"/>
              <a:t>{</a:t>
            </a:r>
          </a:p>
          <a:p>
            <a:r>
              <a:rPr lang="en-US" dirty="0"/>
              <a:t>  </a:t>
            </a:r>
            <a:r>
              <a:rPr lang="en-US" dirty="0" err="1"/>
              <a:t>noTone</a:t>
            </a:r>
            <a:r>
              <a:rPr lang="en-US" dirty="0"/>
              <a:t>(buzzer);</a:t>
            </a:r>
          </a:p>
          <a:p>
            <a:r>
              <a:rPr lang="en-US" dirty="0"/>
              <a:t>}</a:t>
            </a:r>
          </a:p>
          <a:p>
            <a:r>
              <a:rPr lang="en-US" dirty="0"/>
              <a:t>delay(200);</a:t>
            </a:r>
          </a:p>
          <a:p>
            <a:r>
              <a:rPr lang="en-US" dirty="0"/>
              <a:t>}</a:t>
            </a:r>
            <a:endParaRPr lang="bg-BG" dirty="0"/>
          </a:p>
          <a:p>
            <a:endParaRPr lang="bg-BG" dirty="0"/>
          </a:p>
        </p:txBody>
      </p:sp>
      <p:sp>
        <p:nvSpPr>
          <p:cNvPr id="5" name="TextBox 4">
            <a:extLst>
              <a:ext uri="{FF2B5EF4-FFF2-40B4-BE49-F238E27FC236}">
                <a16:creationId xmlns:a16="http://schemas.microsoft.com/office/drawing/2014/main" id="{9CEAD954-65D7-4E46-84A5-34901DFD4F16}"/>
              </a:ext>
            </a:extLst>
          </p:cNvPr>
          <p:cNvSpPr txBox="1"/>
          <p:nvPr/>
        </p:nvSpPr>
        <p:spPr>
          <a:xfrm>
            <a:off x="6593305" y="3400628"/>
            <a:ext cx="4780548" cy="3139321"/>
          </a:xfrm>
          <a:prstGeom prst="rect">
            <a:avLst/>
          </a:prstGeom>
          <a:noFill/>
        </p:spPr>
        <p:txBody>
          <a:bodyPr wrap="square" rtlCol="0">
            <a:spAutoFit/>
          </a:bodyPr>
          <a:lstStyle/>
          <a:p>
            <a:r>
              <a:rPr lang="bg-BG" dirty="0"/>
              <a:t>Това е методът така наречен </a:t>
            </a:r>
            <a:r>
              <a:rPr lang="en-US" dirty="0"/>
              <a:t>“</a:t>
            </a:r>
            <a:r>
              <a:rPr lang="bg-BG" dirty="0"/>
              <a:t>Безкраен цикъл</a:t>
            </a:r>
            <a:r>
              <a:rPr lang="en-US" dirty="0"/>
              <a:t>”</a:t>
            </a:r>
            <a:r>
              <a:rPr lang="bg-BG" dirty="0"/>
              <a:t>, в който четем аналоговите стойности от нашите сенсори, превръщаме аналоговия сигнал във волтаж с помоща на който получаваме температурата в </a:t>
            </a:r>
            <a:r>
              <a:rPr lang="en-US" dirty="0"/>
              <a:t>C˚. </a:t>
            </a:r>
            <a:r>
              <a:rPr lang="bg-BG" dirty="0"/>
              <a:t>Полученият резултат го изпращаме към дисплея. Следва задействане на мотора, който увеличава скороста си спрямо температурата. Остана да прочетем стойностите от сензора на газ ,при когото  според сигнала който изпраща активираме алармата </a:t>
            </a:r>
          </a:p>
        </p:txBody>
      </p:sp>
    </p:spTree>
    <p:extLst>
      <p:ext uri="{BB962C8B-B14F-4D97-AF65-F5344CB8AC3E}">
        <p14:creationId xmlns:p14="http://schemas.microsoft.com/office/powerpoint/2010/main" val="2218297503"/>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FD9A38F-9A2C-42E5-9013-4C4B1FFCB4F6}">
  <ds:schemaRefs>
    <ds:schemaRef ds:uri="http://schemas.microsoft.com/office/2006/documentManagement/types"/>
    <ds:schemaRef ds:uri="http://purl.org/dc/terms/"/>
    <ds:schemaRef ds:uri="http://www.w3.org/XML/1998/namespace"/>
    <ds:schemaRef ds:uri="16c05727-aa75-4e4a-9b5f-8a80a1165891"/>
    <ds:schemaRef ds:uri="http://purl.org/dc/dcmitype/"/>
    <ds:schemaRef ds:uri="http://schemas.microsoft.com/office/infopath/2007/PartnerControls"/>
    <ds:schemaRef ds:uri="http://purl.org/dc/elements/1.1/"/>
    <ds:schemaRef ds:uri="http://schemas.openxmlformats.org/package/2006/metadata/core-properties"/>
    <ds:schemaRef ds:uri="71af3243-3dd4-4a8d-8c0d-dd76da1f02a5"/>
    <ds:schemaRef ds:uri="http://schemas.microsoft.com/office/2006/metadata/properties"/>
  </ds:schemaRefs>
</ds:datastoreItem>
</file>

<file path=customXml/itemProps2.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3.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Crop design</Template>
  <TotalTime>0</TotalTime>
  <Words>602</Words>
  <Application>Microsoft Office PowerPoint</Application>
  <PresentationFormat>Widescreen</PresentationFormat>
  <Paragraphs>62</Paragraphs>
  <Slides>10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Calibri</vt:lpstr>
      <vt:lpstr>Franklin Gothic Book</vt:lpstr>
      <vt:lpstr>Crop</vt:lpstr>
      <vt:lpstr>Система за Пожарна безопастност</vt:lpstr>
      <vt:lpstr>Съдържание:  </vt:lpstr>
      <vt:lpstr>Какво представлява противопожарната система за  безопасност  В съвременния свят, където безопасността е от крайно значение, нашата система за пожарна безопасност се явява като надежден страж на вашия дом, офис, индустриален обект или обществено място. Разработена с високи стандарти за качество и иновативни технологии, е създадена с единствената цел - да ви предпази от пожари и да гарантира вашата безопасност и спокойствие.Разполага със сигурни детектори за пожари, които бързо и ефективно откриват дим, топлина или газове, свързани с пожари. Системата незабавно изпраща сигнал за предупреждение, като активира аварийната аларма, което позволява на хората да реагират бързо и да се евакуират в безопасност. Може да намерите симулация на тази система: Тук   </vt:lpstr>
      <vt:lpstr> Представяне на блокова схема</vt:lpstr>
      <vt:lpstr>Представяне на електрическа схема. </vt:lpstr>
      <vt:lpstr>Списък със съставни части</vt:lpstr>
      <vt:lpstr>Source код на Противопожарната система за  безопасност. </vt:lpstr>
      <vt:lpstr>PowerPoint Presentation</vt:lpstr>
      <vt:lpstr>PowerPoint Presentation</vt:lpstr>
      <vt:lpstr>Заключение</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2024-04-14T07:22:21Z</dcterms:created>
  <dcterms:modified xsi:type="dcterms:W3CDTF">2024-04-20T07:28:23Z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